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7" r:id="rId11"/>
    <p:sldId id="266" r:id="rId12"/>
    <p:sldId id="268" r:id="rId13"/>
    <p:sldId id="271" r:id="rId14"/>
    <p:sldId id="272" r:id="rId15"/>
    <p:sldId id="273" r:id="rId16"/>
    <p:sldId id="269" r:id="rId17"/>
    <p:sldId id="270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0:1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29 24575,'-1'-1'0,"1"0"0,0 0 0,0 0 0,-1 0 0,1 1 0,-1-1 0,1 0 0,-1 0 0,1 0 0,-1 0 0,1 1 0,-1-1 0,0 0 0,1 0 0,-1 1 0,0-1 0,0 1 0,0-1 0,1 1 0,-1-1 0,0 1 0,0-1 0,0 1 0,0 0 0,0-1 0,0 1 0,-1 0 0,-30-6 0,30 6 0,-212-4 0,128 5 0,80-1 0,1 0 0,-1 0 0,0 1 0,1 0 0,-1 0 0,0 0 0,1 1 0,-1 0 0,1 0 0,-10 4 0,13-3 0,-1-1 0,0 0 0,0 1 0,1-1 0,-1 1 0,1 0 0,0 0 0,0-1 0,0 2 0,0-1 0,0 0 0,1 0 0,-1 1 0,1-1 0,0 0 0,0 1 0,1-1 0,-2 6 0,-1 27 0,1 1 0,6 66 0,-1-15 0,-3 598 0,-1-660 0,-1 0 0,-9 34 0,6-32 0,-4 48 0,7 476 0,4-266 0,-2 65 0,1-331 0,1-1 0,1 1 0,6 18 0,-5-17 0,0 0 0,2 29 0,-3-17 0,7 41 0,-4-42 0,2 45 0,-8 258 0,-1-156 0,2-159 0,1 1 0,9 35 0,-6-34 0,-1 0 0,1 26 0,-6 43 0,2 33 0,-1-121 3,0-1-1,1 1 0,0 0 0,-1-1 1,1 1-1,0 0 0,0-1 1,0 1-1,0-1 0,1 0 0,-1 1 1,1-1-1,0 0 0,-1 0 0,1 0 1,0 0-1,0 0 0,0 0 1,0-1-1,1 1 0,-1 0 0,0-1 1,1 0-1,-1 0 0,1 0 1,-1 0-1,1 0 0,0 0 0,-1-1 1,6 1-1,7 1-101,1-1-1,0 0 1,0-1 0,20-4-1,-7 2-839,-5 1-5887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2:2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0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1:4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24575,'3'-3'0,"1"0"0,-1 1 0,1 0 0,-1 0 0,1 0 0,0 0 0,0 0 0,0 1 0,0-1 0,0 1 0,0 0 0,6 0 0,56-3 0,-27 3 0,16-10 0,-46 9 0,-1-1 0,1 1 0,0 1 0,0-1 0,0 1 0,0 1 0,0 0 0,0 0 0,16 3 0,-22-1 0,1-1 0,-1 1 0,0 0 0,0 0 0,0 0 0,0 1 0,0-1 0,0 1 0,-1-1 0,1 1 0,-1 0 0,0 0 0,1 0 0,-2 0 0,1 1 0,0-1 0,1 5 0,4 10 0,-1 0 0,5 23 0,-5-15 0,3 6 0,-1 1 0,-1 0 0,-2 1 0,1 54 0,-6-78 0,-1 52 0,3-1 0,12 73 0,25 136 0,2-68 0,-12-76 0,-24-93 0,-2 1 0,-1 47 0,-3-48 0,2-1 0,10 59 0,-1-25 0,-4-1 0,-2 1 0,-6 95 0,0-40 0,2 1430 0,-2-1529 0,0-1 0,-1 1 0,-1 0 0,-1-1 0,-13 33 0,9-26 0,4-8 0,1 1 0,1-1 0,1 1 0,0 23 0,-4 44 0,4-77 0,0 0 0,-1 0 0,0 0 0,0 0 0,-1-1 0,-1 0 0,-8 15 0,10-21 0,0 1 0,0-1 0,-1 0 0,1-1 0,-1 1 0,0-1 0,0 1 0,0-1 0,-1 0 0,1-1 0,-1 1 0,0-1 0,0 0 0,1 0 0,-1 0 0,-1-1 0,1 0 0,-6 1 0,-18 1 0,0-2 0,-52-4 0,16-1 0,2-1-1365,36-1-5461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1:4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682 1 24575,'-20'0'0,"0"2"0,0 0 0,0 2 0,-31 8 0,-73 34 0,100-37 0,-60 21 0,46-18 0,-51 25 0,65-26 0,1 2 0,-27 19 0,42-26 0,1 0 0,0 1 0,0 0 0,0 0 0,1 1 0,0 0 0,1 0 0,-1 0 0,-4 13 0,5-9 0,0 0 0,1 1 0,1 0 0,0 0 0,1 0 0,-2 23 0,6 83 0,1-53 0,-2 650 0,-1-376 0,1-310 0,11 56 0,0 3 0,1 60 0,4 148 0,-17-223 0,16 131 0,-7-110 0,-4-1 0,-6 101 0,-2-52 0,4-46 0,14 115 0,13 5 0,-23-158 0,-5-47 0,1 1 0,0-1 0,0 0 0,2 0 0,3 13 0,-5-23 0,0 1 0,1-1 0,-1 0 0,1 1 0,-1-1 0,1 0 0,0 0 0,0 0 0,0 0 0,0 0 0,0-1 0,1 1 0,-1-1 0,1 1 0,-1-1 0,1 0 0,-1 0 0,1 0 0,-1 0 0,1 0 0,0-1 0,0 1 0,3 0 0,9 0 0,0 0 0,-1-1 0,20-3 0,-14 2 0,10 0 0,0 2 0,0 1 0,47 9 0,-26-5 0,1-1 0,93-6 0,38 3 0,-157 2-1365,-3 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1:5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24575,'0'2'0,"0"0"0,1 0 0,-1-1 0,1 1 0,-1 0 0,1-1 0,0 1 0,-1 0 0,1-1 0,0 1 0,0-1 0,0 1 0,0-1 0,1 0 0,-1 0 0,0 1 0,0-1 0,1 0 0,-1 0 0,1 0 0,2 1 0,40 17 0,-33-15 0,27 10 0,0-1 0,1-2 0,40 6 0,-21-6 0,-35-6 0,1-1 0,32 2 0,21-7 0,36 2 0,-109-1 0,-1 0 0,1 1 0,0 0 0,0 0 0,-1 0 0,1 0 0,-1 1 0,1 0 0,-1-1 0,0 1 0,1 0 0,-1 0 0,0 1 0,0-1 0,-1 1 0,1 0 0,0-1 0,-1 1 0,0 0 0,1 0 0,-1 1 0,0-1 0,-1 0 0,1 1 0,-1-1 0,1 1 0,-1-1 0,0 1 0,1 7 0,1 10 0,-1 1 0,-1-1 0,-1 1 0,-3 26 0,2-15 0,-1 23 0,1-3 0,-2 0 0,-11 56 0,-14 68 0,-19 78 0,20-171 0,14-46 0,-13 60 0,21-51 0,2 1 0,5 82 0,0-35 0,-2 365 0,2-421 0,10 57 0,-6-55 0,2 53 0,-8-33 0,-1-10 0,2 0 0,2 0 0,2 1 0,21 84 0,59 169 0,-79-286 0,3 10 0,-1 2 0,-1-1 0,-1 1 0,2 46 0,-10 538 0,1-600 0,-1 0 0,-1-1 0,0 1 0,-1-1 0,0 0 0,-1 0 0,-1 0 0,0-1 0,-1 1 0,-11 16 0,-20 41 0,34-60 0,-1-1 0,-1 0 0,0 0 0,0-1 0,-1 1 0,0-2 0,-1 1 0,-11 9 0,13-13 0,0-1 0,0 1 0,0-1 0,-1-1 0,0 1 0,0-1 0,0 0 0,0-1 0,0 1 0,0-1 0,-1-1 0,1 0 0,-11 1 0,-37 0 0,26-2 0,0 1 0,0 1 0,0 2 0,-38 10 0,-20 9-1365,63-19-5461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1:5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899 1 24575,'-26'1'0,"0"1"0,0 1 0,0 1 0,-45 15 0,-97 44 0,99-36 0,24-8 0,1 2 0,1 2 0,-74 51 0,91-55 0,0 2 0,2 1 0,0 1 0,2 0 0,0 2 0,-30 46 0,46-60 0,0 0 0,1 1 0,0 0 0,1 0 0,0 0 0,1 1 0,1-1 0,-3 24 0,4 8 0,3 55 0,1-21 0,-3 1247 0,2-1308 0,0 0 0,1 0 0,1 0 0,0-1 0,2 1 0,10 24 0,11 34 0,13 50 0,-22-74 0,-3 1 0,13 70 0,-23-97 0,15 47 0,-13-52 0,-1 0 0,-1 0 0,5 39 0,-8-30 0,2-1 0,1 1 0,2 0 0,0-1 0,21 49 0,-21-56 0,-2-1 0,0 1 0,-1 0 0,-1 1 0,-1-1 0,-1 0 0,-2 33 0,3 38 0,11-6 0,-8-57 0,3 45 0,-7 317 0,-2-186 0,1-200 0,0 1 0,0-1 0,1 1 0,-1 0 0,2-1 0,-1 1 0,1-1 0,-1 0 0,1 1 0,1-1 0,-1 0 0,1 0 0,0 0 0,4 5 0,-2-5 0,0 0 0,1 0 0,-1 0 0,1-1 0,0 0 0,0 0 0,1-1 0,-1 1 0,1-1 0,12 4 0,86 30 0,-42-14 0,94 22 0,-37-20-1365,-92-22-5461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2:0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24575,'0'1'0,"1"0"0,-1 0 0,1 0 0,0 0 0,-1 0 0,1 0 0,0 0 0,-1 0 0,1 0 0,0 0 0,0 0 0,0 0 0,0-1 0,0 1 0,0 0 0,0-1 0,0 1 0,0-1 0,0 1 0,0-1 0,0 1 0,1-1 0,-1 0 0,0 0 0,0 1 0,0-1 0,2 0 0,41 5 0,-38-5 0,446 5 0,-250-7 0,-195 1 0,-1 1 0,1 1 0,-1-1 0,0 1 0,1 0 0,-1 1 0,0-1 0,1 1 0,10 5 0,-14-5 0,-1 0 0,1 0 0,-1 1 0,1-1 0,-1 0 0,0 1 0,1-1 0,-1 1 0,-1 0 0,1 0 0,0 0 0,-1 0 0,1 0 0,-1 0 0,0 0 0,0 0 0,0 1 0,-1-1 0,1 0 0,0 6 0,2 48 0,-7 84 0,0-31 0,4-109 0,0 45 0,1 0 0,9 51 0,8 60 0,-2-11 0,-10-93 0,-1 66 0,-4-65 0,8 58 0,25 48 0,4 30 0,-12 29 0,-14-138 0,-6-44 0,2 49 0,-8-34 0,-1-30 0,1-1 0,1 1 0,1 0 0,7 30 0,-3-22 0,0 1 0,-2 0 0,0 31 0,-5 98 0,-2-62 0,2 39 0,3 168 0,24-96 0,-23-178 0,9 37 0,1 6 0,-2 4 0,-4-35 0,2 69 0,-8-76 0,-1-11 0,0 1 0,-1-1 0,-5 28 0,4-45 0,0 0 0,-1 1 0,0-1 0,0 0 0,0-1 0,-1 1 0,0-1 0,-1 1 0,0-1 0,0 0 0,0-1 0,-1 1 0,-7 6 0,-6 2 0,0 0 0,-1-2 0,-1 0 0,0-1 0,-1-1 0,-24 9 0,-142 38 0,64-22 0,-7 0 0,77-23 0,-76 30 0,109-36 7,-1 0 0,0-1-1,0-1 1,0-1 0,-35 2 0,-115-7-210,77-2-1000,68 3-5623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2:2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24575,'5'0'0,"5"0"0,2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4T16:52:25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351A-3C24-45BA-8242-B21AA099D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BF535-4F35-4D46-8EC5-85DF6D47A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9EDFD-C1A7-4644-B7FE-6289D526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1D2E6-B03B-4E3A-8D73-13E89EC7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3438-D2F8-4D2E-A1D7-AE8C70BA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16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D880-BE26-49EC-BF9D-E20ED125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32C55-39AA-4D99-98E2-1060A0BE1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66D50-21CD-4DCE-8F9A-7F8C09DE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27468-A039-4296-BD7F-05AC0242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78D4D-41E7-4F0F-AB02-F6DCF317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29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EF76A3-178D-4845-911D-37BAAF609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57FAC-37F3-48FD-8070-230D7E5C4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4EA01-DF0D-43DB-BB5A-C8FFE4EF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6A41D-54A4-415F-904D-D6973913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DCA5C-898A-4B17-A1FC-0F3047BC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97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AB9F-B8FE-40C8-9C35-9344FE88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BB78-CBAF-4530-9583-C56A826B9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8C9B1-5477-4A0F-A88B-34BE4964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B99CB-0297-4364-AB51-B85ABEB8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75F09-4465-458F-AF75-E8A72580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11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CA0E-DACF-4AAB-945B-577FD8EB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99E8F-6E21-4F02-AAAC-4315346E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47ABF-8439-48B1-B6EB-EF3F7674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FF86E-F246-4466-8199-E6B0335A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3CC87-984E-4EBF-B758-9CC44B50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62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4C15-51F6-4224-A6AB-C270D4AE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4ECC-B27C-486B-BC65-B5D21172B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E4704-05E0-4F65-8909-C3878C59B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2A035-0D76-4313-BD6D-CBF82D8C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00B2D-15D7-4205-A284-7E5D528A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67BC9-A0DE-4296-BCCB-4032CCBA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79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9208-C46B-433C-8A0B-EA2DA1D2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FF51-AC2B-4A30-86C1-AA7A354CD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58A79-E25A-475B-81AF-FE71D012C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79BC6-D253-4288-A2F1-0589D16B4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9CDBB-C4C6-4B56-8EE6-ADD8DB053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77869-6828-4BEA-8CD8-A9668A50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5990B-3B8C-4C33-82B9-C1A10150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D154BF-DA47-45C4-A29F-E8E76E2F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44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30A6-DC92-4A1D-83C7-38C2AA06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2D9CE-4C4E-44FC-846A-DB925A3B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7295F-3C1A-458E-BA0D-44C06735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D830F-E44F-44B9-97EB-9806DEBB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68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25594-FFA8-4ABE-85E5-BF0830E9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14168E-96E1-4DAC-A463-C1FDB9929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9E559-C62F-4979-91D7-7EBA637C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15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6BA4-77F3-42F0-B48C-9760F5C8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4424A-B651-41F7-9325-7E6E45105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D9F97-A725-43A0-B4FF-2DE6B490D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66FDA-7F85-4437-AFAA-FB0AE81D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8A689-6433-4A2A-928B-5CD4D1B9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53D54-A497-43C7-90BC-A3392F2B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15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7DE8-E45F-4C43-B3FF-C1192F6A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4E7D5-8B36-4682-BE42-1330A3506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70D3A-C53A-4F72-8377-C943F0E41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F386-AD53-4003-B1B1-C26C15A9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54EEB-2357-4F7D-97B1-F6C427AD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2ADF4-65F8-4ED5-80CE-0CDB329B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97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0F7F7-59DB-4300-AA82-94C3C1E2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BF7FC-47BF-42A8-B296-44AEC52B4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2962-3C3A-4FD4-91A1-8ABAAB87A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47CBE-BB54-44B9-8757-E23A770CB555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21594-3E1A-4149-ABB3-A81553322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A6B11-0581-437F-9B16-2F536889F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CA7DD-4B3A-464B-8EAA-5E7B24798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41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87AE-EBA3-47DC-B496-5AF466190C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Unit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CD901-9BD1-49A7-B4BA-E16B65D1C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Letcure</a:t>
            </a:r>
            <a:r>
              <a:rPr lang="en-IN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00453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69B1F-6328-49E0-A4B1-AF4543966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1" r="10166" b="11866"/>
          <a:stretch/>
        </p:blipFill>
        <p:spPr>
          <a:xfrm>
            <a:off x="3923071" y="-74255"/>
            <a:ext cx="4345858" cy="3337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EBB65-7F72-4137-8E2A-1563FBD39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9" r="11068" b="11866"/>
          <a:stretch/>
        </p:blipFill>
        <p:spPr>
          <a:xfrm>
            <a:off x="-110939" y="3258978"/>
            <a:ext cx="4218039" cy="333775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6CB98F-3CFB-49DE-9DCF-622C4D55D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028" r="9028" b="9747"/>
          <a:stretch/>
        </p:blipFill>
        <p:spPr>
          <a:xfrm>
            <a:off x="3923071" y="3258978"/>
            <a:ext cx="4345858" cy="341800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8450BF-F378-4980-A473-6F69F49DF9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07" r="12389" b="11866"/>
          <a:stretch/>
        </p:blipFill>
        <p:spPr>
          <a:xfrm>
            <a:off x="8084902" y="3258978"/>
            <a:ext cx="3977801" cy="333775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DBA277-E46E-4B40-A2E4-B8DA97848C3A}"/>
              </a:ext>
            </a:extLst>
          </p:cNvPr>
          <p:cNvCxnSpPr/>
          <p:nvPr/>
        </p:nvCxnSpPr>
        <p:spPr>
          <a:xfrm flipH="1">
            <a:off x="2593910" y="3116424"/>
            <a:ext cx="3079102" cy="38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FBA51D-3440-46BB-9369-5C020C1DF5C0}"/>
              </a:ext>
            </a:extLst>
          </p:cNvPr>
          <p:cNvCxnSpPr/>
          <p:nvPr/>
        </p:nvCxnSpPr>
        <p:spPr>
          <a:xfrm>
            <a:off x="5654351" y="3088433"/>
            <a:ext cx="0" cy="42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0B8CA1-660E-4144-82EC-FAD477217939}"/>
              </a:ext>
            </a:extLst>
          </p:cNvPr>
          <p:cNvCxnSpPr/>
          <p:nvPr/>
        </p:nvCxnSpPr>
        <p:spPr>
          <a:xfrm>
            <a:off x="5673012" y="3116424"/>
            <a:ext cx="3275045" cy="38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542BF2-C7E5-4B6E-870E-450684E64C90}"/>
              </a:ext>
            </a:extLst>
          </p:cNvPr>
          <p:cNvSpPr txBox="1"/>
          <p:nvPr/>
        </p:nvSpPr>
        <p:spPr>
          <a:xfrm>
            <a:off x="8375515" y="583660"/>
            <a:ext cx="36871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Any </a:t>
            </a:r>
            <a:r>
              <a:rPr lang="en-IN" sz="2800" dirty="0" err="1"/>
              <a:t>color</a:t>
            </a:r>
            <a:r>
              <a:rPr lang="en-IN" sz="2800" dirty="0"/>
              <a:t> image will have one </a:t>
            </a:r>
            <a:r>
              <a:rPr lang="en-IN" sz="2800" dirty="0" err="1"/>
              <a:t>color</a:t>
            </a:r>
            <a:r>
              <a:rPr lang="en-IN" sz="2800" dirty="0"/>
              <a:t> component for red, green and blue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502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87DB4-B544-4B2E-B95B-B789D8D5B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443" y="123284"/>
                <a:ext cx="11963400" cy="66082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/>
                  <a:t>CMY and CMYK </a:t>
                </a:r>
                <a:r>
                  <a:rPr lang="en-IN" b="1" dirty="0" err="1"/>
                  <a:t>color</a:t>
                </a:r>
                <a:r>
                  <a:rPr lang="en-IN" b="1" dirty="0"/>
                  <a:t> models (for printing)</a:t>
                </a:r>
              </a:p>
              <a:p>
                <a:r>
                  <a:rPr lang="en-IN" dirty="0"/>
                  <a:t>CMY: </a:t>
                </a:r>
                <a:r>
                  <a:rPr lang="en-IN" dirty="0" err="1"/>
                  <a:t>Cyan,Magenta,Yellow</a:t>
                </a:r>
                <a:r>
                  <a:rPr lang="en-IN" dirty="0"/>
                  <a:t> model</a:t>
                </a:r>
              </a:p>
              <a:p>
                <a:r>
                  <a:rPr lang="en-IN" dirty="0"/>
                  <a:t>Can be generated easily from RGB model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mr>
                    </m:m>
                  </m:oMath>
                </a14:m>
                <a:r>
                  <a:rPr lang="en-IN" dirty="0"/>
                  <a:t>         =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IN" dirty="0"/>
                  <a:t>       -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mr>
                      <m:m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mr>
                    </m:m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r>
                  <a:rPr lang="en-IN" dirty="0"/>
                  <a:t>Equal portion of CMY must give black but it gives a muddy black</a:t>
                </a:r>
              </a:p>
              <a:p>
                <a:r>
                  <a:rPr lang="en-IN" dirty="0"/>
                  <a:t>So we have another </a:t>
                </a:r>
                <a:r>
                  <a:rPr lang="en-IN" dirty="0" err="1"/>
                  <a:t>color</a:t>
                </a:r>
                <a:r>
                  <a:rPr lang="en-IN" dirty="0"/>
                  <a:t> model CMYK called the four colour model where a black component is added to CMY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87DB4-B544-4B2E-B95B-B789D8D5B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443" y="123284"/>
                <a:ext cx="11963400" cy="6608255"/>
              </a:xfrm>
              <a:blipFill>
                <a:blip r:embed="rId2"/>
                <a:stretch>
                  <a:fillRect l="-1019" t="-14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508969-7002-449B-980E-20BF43C95556}"/>
                  </a:ext>
                </a:extLst>
              </p14:cNvPr>
              <p14:cNvContentPartPr/>
              <p14:nvPr/>
            </p14:nvContentPartPr>
            <p14:xfrm>
              <a:off x="144927" y="1983845"/>
              <a:ext cx="176040" cy="1375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508969-7002-449B-980E-20BF43C955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927" y="1975205"/>
                <a:ext cx="193680" cy="13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2BA3A72-35F4-4F36-A209-758448D97FF8}"/>
                  </a:ext>
                </a:extLst>
              </p14:cNvPr>
              <p14:cNvContentPartPr/>
              <p14:nvPr/>
            </p14:nvContentPartPr>
            <p14:xfrm>
              <a:off x="6098967" y="131316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2BA3A72-35F4-4F36-A209-758448D97F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9967" y="13041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17AEEFA-0CC6-4ADE-8A20-876CFBD73FD6}"/>
                  </a:ext>
                </a:extLst>
              </p14:cNvPr>
              <p14:cNvContentPartPr/>
              <p14:nvPr/>
            </p14:nvContentPartPr>
            <p14:xfrm>
              <a:off x="447687" y="1926965"/>
              <a:ext cx="215640" cy="149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17AEEFA-0CC6-4ADE-8A20-876CFBD73F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687" y="1918325"/>
                <a:ext cx="233280" cy="15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5858BA-DEAB-4793-8CE4-D0641B55A17A}"/>
                  </a:ext>
                </a:extLst>
              </p14:cNvPr>
              <p14:cNvContentPartPr/>
              <p14:nvPr/>
            </p14:nvContentPartPr>
            <p14:xfrm>
              <a:off x="1602927" y="1945325"/>
              <a:ext cx="341640" cy="1385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5858BA-DEAB-4793-8CE4-D0641B55A1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3927" y="1936685"/>
                <a:ext cx="35928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E0C52F-353B-45A8-83D0-92258864C4EA}"/>
                  </a:ext>
                </a:extLst>
              </p14:cNvPr>
              <p14:cNvContentPartPr/>
              <p14:nvPr/>
            </p14:nvContentPartPr>
            <p14:xfrm>
              <a:off x="2061927" y="1896725"/>
              <a:ext cx="263880" cy="1556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E0C52F-353B-45A8-83D0-92258864C4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53287" y="1887725"/>
                <a:ext cx="281520" cy="157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7F93EA0-25B0-401A-9105-E20DFC546DEC}"/>
              </a:ext>
            </a:extLst>
          </p:cNvPr>
          <p:cNvGrpSpPr/>
          <p:nvPr/>
        </p:nvGrpSpPr>
        <p:grpSpPr>
          <a:xfrm>
            <a:off x="2818647" y="1887005"/>
            <a:ext cx="1044360" cy="1615320"/>
            <a:chOff x="2818647" y="1887005"/>
            <a:chExt cx="1044360" cy="16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B87AAD-7EB3-4915-85DC-4E12D7CBC83C}"/>
                    </a:ext>
                  </a:extLst>
                </p14:cNvPr>
                <p14:cNvContentPartPr/>
                <p14:nvPr/>
              </p14:nvContentPartPr>
              <p14:xfrm>
                <a:off x="2818647" y="1887005"/>
                <a:ext cx="327240" cy="161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B87AAD-7EB3-4915-85DC-4E12D7CBC8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10007" y="1878365"/>
                  <a:ext cx="344880" cy="16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905B4A-EECD-462F-A85B-EA3D9ACFF69C}"/>
                    </a:ext>
                  </a:extLst>
                </p14:cNvPr>
                <p14:cNvContentPartPr/>
                <p14:nvPr/>
              </p14:nvContentPartPr>
              <p14:xfrm>
                <a:off x="3385647" y="1935605"/>
                <a:ext cx="477360" cy="153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905B4A-EECD-462F-A85B-EA3D9ACFF6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76647" y="1926965"/>
                  <a:ext cx="495000" cy="155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99A162-FE92-4FF8-95B1-3FDEF1627956}"/>
              </a:ext>
            </a:extLst>
          </p:cNvPr>
          <p:cNvGrpSpPr/>
          <p:nvPr/>
        </p:nvGrpSpPr>
        <p:grpSpPr>
          <a:xfrm>
            <a:off x="6128487" y="1312805"/>
            <a:ext cx="126720" cy="146520"/>
            <a:chOff x="6128487" y="1312805"/>
            <a:chExt cx="12672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6FBF2FE-6649-4217-87D2-71685D3B4909}"/>
                    </a:ext>
                  </a:extLst>
                </p14:cNvPr>
                <p14:cNvContentPartPr/>
                <p14:nvPr/>
              </p14:nvContentPartPr>
              <p14:xfrm>
                <a:off x="6128487" y="1458965"/>
                <a:ext cx="1008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6FBF2FE-6649-4217-87D2-71685D3B490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19487" y="1450325"/>
                  <a:ext cx="27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688AF2-B02B-4A9B-B73B-BECBEB9DD6C9}"/>
                    </a:ext>
                  </a:extLst>
                </p14:cNvPr>
                <p14:cNvContentPartPr/>
                <p14:nvPr/>
              </p14:nvContentPartPr>
              <p14:xfrm>
                <a:off x="6254847" y="1312805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688AF2-B02B-4A9B-B73B-BECBEB9DD6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5847" y="13041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EDC7A4C-2E49-4D2A-9A2A-0BD6EF3D47F8}"/>
                    </a:ext>
                  </a:extLst>
                </p14:cNvPr>
                <p14:cNvContentPartPr/>
                <p14:nvPr/>
              </p14:nvContentPartPr>
              <p14:xfrm>
                <a:off x="6254847" y="131280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DC7A4C-2E49-4D2A-9A2A-0BD6EF3D47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45847" y="13041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E567E34-8FE3-42C0-AA50-DC0E0A06192B}"/>
              </a:ext>
            </a:extLst>
          </p:cNvPr>
          <p:cNvSpPr txBox="1"/>
          <p:nvPr/>
        </p:nvSpPr>
        <p:spPr>
          <a:xfrm>
            <a:off x="4794101" y="2174214"/>
            <a:ext cx="495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400"/>
              <a:t>Conversion from RGB to CMY model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2754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387F-02AB-4A43-BFED-07D4D9A36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8" y="142739"/>
            <a:ext cx="11953672" cy="6472069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HSI </a:t>
            </a:r>
            <a:r>
              <a:rPr lang="en-IN" b="1" dirty="0" err="1"/>
              <a:t>color</a:t>
            </a:r>
            <a:r>
              <a:rPr lang="en-IN" b="1" dirty="0"/>
              <a:t> model</a:t>
            </a:r>
          </a:p>
          <a:p>
            <a:r>
              <a:rPr lang="en-IN" dirty="0"/>
              <a:t>Humans perceive </a:t>
            </a:r>
            <a:r>
              <a:rPr lang="en-IN" dirty="0" err="1"/>
              <a:t>color</a:t>
            </a:r>
            <a:r>
              <a:rPr lang="en-IN" dirty="0"/>
              <a:t> in this model</a:t>
            </a:r>
          </a:p>
          <a:p>
            <a:r>
              <a:rPr lang="en-IN" dirty="0"/>
              <a:t>Hue : specifies the prominent primary </a:t>
            </a:r>
            <a:r>
              <a:rPr lang="en-IN" dirty="0" err="1"/>
              <a:t>colors</a:t>
            </a:r>
            <a:endParaRPr lang="en-IN" dirty="0"/>
          </a:p>
          <a:p>
            <a:r>
              <a:rPr lang="en-IN" dirty="0"/>
              <a:t>Saturation: How much white light is added?</a:t>
            </a:r>
          </a:p>
          <a:p>
            <a:r>
              <a:rPr lang="en-IN" dirty="0"/>
              <a:t>Intensity :intensity measurement</a:t>
            </a:r>
          </a:p>
          <a:p>
            <a:r>
              <a:rPr lang="en-IN" dirty="0"/>
              <a:t>Model represents information of </a:t>
            </a:r>
            <a:r>
              <a:rPr lang="en-IN" dirty="0" err="1"/>
              <a:t>color</a:t>
            </a:r>
            <a:r>
              <a:rPr lang="en-IN" dirty="0"/>
              <a:t> as well as intensity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954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D2E7-3848-4A5E-86F1-314042AD3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8" y="123284"/>
            <a:ext cx="11905034" cy="6559617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RGB and HSI relation</a:t>
            </a:r>
          </a:p>
          <a:p>
            <a:pPr marL="0" indent="0">
              <a:buNone/>
            </a:pPr>
            <a:r>
              <a:rPr lang="en-IN" dirty="0"/>
              <a:t>We can find this relation by reorienting the RGB </a:t>
            </a:r>
          </a:p>
          <a:p>
            <a:pPr marL="0" indent="0">
              <a:buNone/>
            </a:pPr>
            <a:r>
              <a:rPr lang="en-IN" dirty="0"/>
              <a:t>Cube.</a:t>
            </a:r>
          </a:p>
          <a:p>
            <a:pPr marL="0" indent="0">
              <a:buNone/>
            </a:pPr>
            <a:r>
              <a:rPr lang="en-IN" b="1" dirty="0"/>
              <a:t>Intensity</a:t>
            </a:r>
          </a:p>
          <a:p>
            <a:r>
              <a:rPr lang="en-IN" dirty="0"/>
              <a:t>Line joining black and white is the Gray axis</a:t>
            </a:r>
          </a:p>
          <a:p>
            <a:r>
              <a:rPr lang="en-IN" dirty="0"/>
              <a:t>Intensity of any </a:t>
            </a:r>
            <a:r>
              <a:rPr lang="en-IN" dirty="0" err="1"/>
              <a:t>color</a:t>
            </a:r>
            <a:r>
              <a:rPr lang="en-IN" dirty="0"/>
              <a:t> point can be found easily</a:t>
            </a:r>
          </a:p>
          <a:p>
            <a:pPr marL="0" indent="0">
              <a:buNone/>
            </a:pPr>
            <a:r>
              <a:rPr lang="en-IN" dirty="0"/>
              <a:t>as the point can be considered as a projection </a:t>
            </a:r>
          </a:p>
          <a:p>
            <a:pPr marL="0" indent="0">
              <a:buNone/>
            </a:pPr>
            <a:r>
              <a:rPr lang="en-IN" dirty="0"/>
              <a:t>	to the intensity plane.</a:t>
            </a:r>
          </a:p>
          <a:p>
            <a:r>
              <a:rPr lang="en-IN" dirty="0"/>
              <a:t>Pass a plane perpendicular to the intensity axis</a:t>
            </a:r>
          </a:p>
          <a:p>
            <a:pPr marL="0" indent="0">
              <a:buNone/>
            </a:pPr>
            <a:r>
              <a:rPr lang="en-IN" dirty="0"/>
              <a:t> 	and the </a:t>
            </a:r>
            <a:r>
              <a:rPr lang="en-IN" dirty="0" err="1"/>
              <a:t>color</a:t>
            </a:r>
            <a:r>
              <a:rPr lang="en-IN" dirty="0"/>
              <a:t> point</a:t>
            </a:r>
          </a:p>
          <a:p>
            <a:r>
              <a:rPr lang="en-IN" dirty="0"/>
              <a:t>Intersection of the plane with the intensity axis will give the intensity of the 	</a:t>
            </a:r>
            <a:r>
              <a:rPr lang="en-IN" dirty="0" err="1"/>
              <a:t>color</a:t>
            </a:r>
            <a:r>
              <a:rPr lang="en-IN" dirty="0"/>
              <a:t> point considered.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2FD51-3BC6-4C5E-92C6-769A65FE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165" y="0"/>
            <a:ext cx="4420835" cy="4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8A7E-7C96-4782-82F4-9597C8D27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7" y="55190"/>
            <a:ext cx="11924489" cy="6637439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Saturation</a:t>
            </a:r>
          </a:p>
          <a:p>
            <a:pPr marL="0" indent="0">
              <a:buNone/>
            </a:pPr>
            <a:r>
              <a:rPr lang="en-IN" dirty="0"/>
              <a:t>Saturation associated with all the points in the grey level axis is 0</a:t>
            </a:r>
          </a:p>
          <a:p>
            <a:pPr marL="0" indent="0">
              <a:buNone/>
            </a:pPr>
            <a:r>
              <a:rPr lang="en-IN" dirty="0"/>
              <a:t>Saturation increases as we move away from the axis</a:t>
            </a:r>
          </a:p>
          <a:p>
            <a:pPr marL="0" indent="0">
              <a:buNone/>
            </a:pPr>
            <a:r>
              <a:rPr lang="en-IN" dirty="0"/>
              <a:t>Distance of the </a:t>
            </a:r>
            <a:r>
              <a:rPr lang="en-IN" dirty="0" err="1"/>
              <a:t>color</a:t>
            </a:r>
            <a:r>
              <a:rPr lang="en-IN" dirty="0"/>
              <a:t> point considered from the intensity axis will give the saturation at that point</a:t>
            </a:r>
          </a:p>
        </p:txBody>
      </p:sp>
      <p:pic>
        <p:nvPicPr>
          <p:cNvPr id="5" name="Picture 4" descr="Diagram, radar chart&#10;&#10;Description automatically generated">
            <a:extLst>
              <a:ext uri="{FF2B5EF4-FFF2-40B4-BE49-F238E27FC236}">
                <a16:creationId xmlns:a16="http://schemas.microsoft.com/office/drawing/2014/main" id="{FB656545-0428-410E-A70B-335AF90D9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23121" r="7837" b="13476"/>
          <a:stretch/>
        </p:blipFill>
        <p:spPr>
          <a:xfrm>
            <a:off x="4776281" y="2373548"/>
            <a:ext cx="6935800" cy="39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0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8FF2A-BCAA-4809-9FF2-F3D2CD380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69" y="55191"/>
            <a:ext cx="12002311" cy="6656894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Hue</a:t>
            </a:r>
          </a:p>
          <a:p>
            <a:r>
              <a:rPr lang="en-IN" dirty="0"/>
              <a:t>Consider a plane defined by the three points </a:t>
            </a:r>
            <a:r>
              <a:rPr lang="en-IN" dirty="0" err="1"/>
              <a:t>black,white</a:t>
            </a:r>
            <a:r>
              <a:rPr lang="en-IN" dirty="0"/>
              <a:t> and cyan</a:t>
            </a:r>
          </a:p>
          <a:p>
            <a:r>
              <a:rPr lang="en-IN" dirty="0"/>
              <a:t>All points in the contained plane will have the same hue</a:t>
            </a:r>
          </a:p>
          <a:p>
            <a:r>
              <a:rPr lang="en-IN" dirty="0"/>
              <a:t>Also all </a:t>
            </a:r>
            <a:r>
              <a:rPr lang="en-IN" dirty="0" err="1"/>
              <a:t>colors</a:t>
            </a:r>
            <a:r>
              <a:rPr lang="en-IN" dirty="0"/>
              <a:t> generated by the three </a:t>
            </a:r>
            <a:r>
              <a:rPr lang="en-IN" dirty="0" err="1"/>
              <a:t>colors</a:t>
            </a:r>
            <a:r>
              <a:rPr lang="en-IN" dirty="0"/>
              <a:t>(</a:t>
            </a:r>
            <a:r>
              <a:rPr lang="en-IN" dirty="0" err="1"/>
              <a:t>black,white</a:t>
            </a:r>
            <a:r>
              <a:rPr lang="en-IN" dirty="0"/>
              <a:t> and cyan) will lie in the triangle defined by the three </a:t>
            </a:r>
            <a:r>
              <a:rPr lang="en-IN" dirty="0" err="1"/>
              <a:t>colors</a:t>
            </a:r>
            <a:endParaRPr lang="en-IN" dirty="0"/>
          </a:p>
          <a:p>
            <a:r>
              <a:rPr lang="en-IN" dirty="0"/>
              <a:t>Rotating the plane along the vertical axis will give a</a:t>
            </a:r>
          </a:p>
          <a:p>
            <a:pPr marL="0" indent="0">
              <a:buNone/>
            </a:pPr>
            <a:r>
              <a:rPr lang="en-IN" dirty="0"/>
              <a:t>	 different hue</a:t>
            </a:r>
          </a:p>
          <a:p>
            <a:r>
              <a:rPr lang="en-IN" dirty="0"/>
              <a:t>So the </a:t>
            </a:r>
            <a:r>
              <a:rPr lang="en-IN" dirty="0" err="1"/>
              <a:t>Hue,saturation</a:t>
            </a:r>
            <a:r>
              <a:rPr lang="en-IN" dirty="0"/>
              <a:t> and intensity values can </a:t>
            </a:r>
          </a:p>
          <a:p>
            <a:pPr marL="0" indent="0">
              <a:buNone/>
            </a:pPr>
            <a:r>
              <a:rPr lang="en-IN" dirty="0"/>
              <a:t>	be obtained from the RGB </a:t>
            </a:r>
            <a:r>
              <a:rPr lang="en-IN" dirty="0" err="1"/>
              <a:t>color</a:t>
            </a:r>
            <a:r>
              <a:rPr lang="en-IN" dirty="0"/>
              <a:t> cube.</a:t>
            </a:r>
          </a:p>
          <a:p>
            <a:r>
              <a:rPr lang="en-IN" dirty="0"/>
              <a:t>That means we can convert any RGB point to an HSI </a:t>
            </a:r>
          </a:p>
          <a:p>
            <a:pPr marL="0" indent="0">
              <a:buNone/>
            </a:pPr>
            <a:r>
              <a:rPr lang="en-IN" dirty="0"/>
              <a:t>	point using the appropriate Geometric formulas.</a:t>
            </a:r>
          </a:p>
        </p:txBody>
      </p:sp>
      <p:pic>
        <p:nvPicPr>
          <p:cNvPr id="4" name="Picture 3" descr="Diagram, radar chart&#10;&#10;Description automatically generated">
            <a:extLst>
              <a:ext uri="{FF2B5EF4-FFF2-40B4-BE49-F238E27FC236}">
                <a16:creationId xmlns:a16="http://schemas.microsoft.com/office/drawing/2014/main" id="{90C06BD4-C7AB-4E8E-8DB3-87FFBC0D8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9" t="23121" r="7837" b="13476"/>
          <a:stretch/>
        </p:blipFill>
        <p:spPr>
          <a:xfrm>
            <a:off x="8120268" y="2245295"/>
            <a:ext cx="3657602" cy="42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3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38487-5D8C-497F-B84F-5F8A6C7E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4" y="55191"/>
            <a:ext cx="11943945" cy="665689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Conversion from RGB to HSI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FB10D-E1BF-4E64-ADFE-5D738CA2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88" y="559340"/>
            <a:ext cx="7456274" cy="499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5E5B2-77E2-4353-93C0-9C78AC35B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25" y="35736"/>
            <a:ext cx="11807757" cy="65888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Conversion from HSI to RGB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E7ACB-F76A-45E6-84C1-F1D6DC06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78" y="776591"/>
            <a:ext cx="7642697" cy="38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2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CE48D-AE44-4FE8-88FB-EA3FC83B3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02" y="171922"/>
            <a:ext cx="11986098" cy="6686077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Question</a:t>
            </a:r>
          </a:p>
          <a:p>
            <a:pPr marL="0" indent="0">
              <a:buNone/>
            </a:pPr>
            <a:r>
              <a:rPr lang="en-IN" dirty="0"/>
              <a:t>Sketch the RGB components of the following image as they would appear on a monochrome monitor. All </a:t>
            </a:r>
            <a:r>
              <a:rPr lang="en-IN" dirty="0" err="1"/>
              <a:t>colors</a:t>
            </a:r>
            <a:r>
              <a:rPr lang="en-IN" dirty="0"/>
              <a:t> are at maximum intensity and saturation, consider the </a:t>
            </a:r>
            <a:r>
              <a:rPr lang="en-IN" dirty="0" err="1"/>
              <a:t>gray</a:t>
            </a:r>
            <a:r>
              <a:rPr lang="en-IN" dirty="0"/>
              <a:t> region as part of the image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8C289FC3-DE5A-4D59-90F4-9C42BC920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11" y="2157043"/>
            <a:ext cx="6182706" cy="45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1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9979-45EA-4FC6-96C2-73A5EDB5D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52" y="84373"/>
            <a:ext cx="11875851" cy="662771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Maximum intensity means 0 or 1</a:t>
            </a:r>
          </a:p>
          <a:p>
            <a:pPr marL="0" indent="0">
              <a:buNone/>
            </a:pPr>
            <a:r>
              <a:rPr lang="en-IN" dirty="0"/>
              <a:t>Create the following table with 0 representing black and 255 representing white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D8FDB-9B48-4F22-9300-7513853F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32" y="1367991"/>
            <a:ext cx="9720113" cy="52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1FAF-2F0F-45BC-A398-B15643187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3" y="152467"/>
            <a:ext cx="11973129" cy="6569345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Color image Processing</a:t>
            </a:r>
          </a:p>
          <a:p>
            <a:r>
              <a:rPr lang="en-IN" dirty="0"/>
              <a:t>Importance of color: very powerful descriptor</a:t>
            </a:r>
          </a:p>
          <a:p>
            <a:r>
              <a:rPr lang="en-IN" dirty="0"/>
              <a:t>Simplifies object identification and extraction from an image</a:t>
            </a:r>
          </a:p>
          <a:p>
            <a:r>
              <a:rPr lang="en-IN" dirty="0"/>
              <a:t>Humans can identify thousands of colour shades and intensities</a:t>
            </a:r>
          </a:p>
          <a:p>
            <a:pPr marL="0" indent="0">
              <a:buNone/>
            </a:pPr>
            <a:r>
              <a:rPr lang="en-IN" dirty="0"/>
              <a:t>Two major areas:</a:t>
            </a:r>
          </a:p>
          <a:p>
            <a:r>
              <a:rPr lang="en-IN" dirty="0"/>
              <a:t>Full color: acquired with a full color sensor</a:t>
            </a:r>
          </a:p>
          <a:p>
            <a:r>
              <a:rPr lang="en-IN" dirty="0"/>
              <a:t>Pseudocolor: assign the color to a monochrome image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2950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42A507-EDA3-441B-8081-BF822C20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26659"/>
            <a:ext cx="11586048" cy="3059349"/>
          </a:xfrm>
        </p:spPr>
      </p:pic>
    </p:spTree>
    <p:extLst>
      <p:ext uri="{BB962C8B-B14F-4D97-AF65-F5344CB8AC3E}">
        <p14:creationId xmlns:p14="http://schemas.microsoft.com/office/powerpoint/2010/main" val="638811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CE48D-AE44-4FE8-88FB-EA3FC83B3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02" y="171922"/>
            <a:ext cx="11986098" cy="6686077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Question</a:t>
            </a:r>
          </a:p>
          <a:p>
            <a:pPr marL="0" indent="0">
              <a:buNone/>
            </a:pPr>
            <a:r>
              <a:rPr lang="en-IN" dirty="0"/>
              <a:t>Sketch the HSI components of the following image as they would appear on a monochrome monitor.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8C289FC3-DE5A-4D59-90F4-9C42BC920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11" y="2157043"/>
            <a:ext cx="6182706" cy="45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B6C4F2-6188-4B5D-8337-954BC905D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4" t="1726" r="3922"/>
          <a:stretch/>
        </p:blipFill>
        <p:spPr>
          <a:xfrm>
            <a:off x="262647" y="107005"/>
            <a:ext cx="8307421" cy="422796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9F1CE6-35F5-4AE7-BAA7-9333943CCC25}"/>
              </a:ext>
            </a:extLst>
          </p:cNvPr>
          <p:cNvSpPr txBox="1"/>
          <p:nvPr/>
        </p:nvSpPr>
        <p:spPr>
          <a:xfrm>
            <a:off x="262647" y="4922196"/>
            <a:ext cx="800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When R=G=B Hue is undefined since theta= cos</a:t>
            </a:r>
            <a:r>
              <a:rPr lang="en-IN" sz="2400" baseline="30000" dirty="0"/>
              <a:t>-1</a:t>
            </a:r>
            <a:r>
              <a:rPr lang="en-IN" sz="2400" dirty="0"/>
              <a:t>(0/0) =0</a:t>
            </a:r>
          </a:p>
          <a:p>
            <a:r>
              <a:rPr lang="en-IN" sz="2400" dirty="0"/>
              <a:t>Saturation is undefined 1-(3/0)*0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3FA6B-6EFE-40E0-BF69-CDB75BED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286" y="3429000"/>
            <a:ext cx="3871714" cy="3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1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7A820-5784-4E8D-BD92-076887777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02" y="1569379"/>
            <a:ext cx="11831260" cy="3313906"/>
          </a:xfrm>
        </p:spPr>
      </p:pic>
    </p:spTree>
    <p:extLst>
      <p:ext uri="{BB962C8B-B14F-4D97-AF65-F5344CB8AC3E}">
        <p14:creationId xmlns:p14="http://schemas.microsoft.com/office/powerpoint/2010/main" val="327712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035D-59AE-4DA3-BB12-CEC8341F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2" y="55191"/>
            <a:ext cx="11992583" cy="671526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Fundamental concepts</a:t>
            </a:r>
          </a:p>
          <a:p>
            <a:pPr marL="0" indent="0">
              <a:buNone/>
            </a:pPr>
            <a:r>
              <a:rPr lang="en-IN" dirty="0"/>
              <a:t>When a beam of sunlight is passed through a prism the emerging beam is not white but consists of a range of colours</a:t>
            </a:r>
          </a:p>
          <a:p>
            <a:pPr marL="0" indent="0">
              <a:buNone/>
            </a:pPr>
            <a:r>
              <a:rPr lang="en-IN" b="1" dirty="0"/>
              <a:t>Characterization of light</a:t>
            </a:r>
          </a:p>
          <a:p>
            <a:pPr marL="0" indent="0">
              <a:buNone/>
            </a:pPr>
            <a:r>
              <a:rPr lang="en-IN" dirty="0"/>
              <a:t>Light can be achromatic or chromatic </a:t>
            </a:r>
          </a:p>
          <a:p>
            <a:pPr marL="0" indent="0">
              <a:buNone/>
            </a:pPr>
            <a:r>
              <a:rPr lang="en-IN" dirty="0"/>
              <a:t>Three basic quantities used to characterize chromatic light are</a:t>
            </a:r>
          </a:p>
          <a:p>
            <a:r>
              <a:rPr lang="en-IN" dirty="0"/>
              <a:t>Radiance : total energy that flows from the light source</a:t>
            </a:r>
          </a:p>
          <a:p>
            <a:r>
              <a:rPr lang="en-IN" dirty="0"/>
              <a:t>Luminance: amount of energy the observer perceives from the light source</a:t>
            </a:r>
          </a:p>
          <a:p>
            <a:r>
              <a:rPr lang="en-IN" dirty="0"/>
              <a:t>Brightness: impossible to measure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Cones responsible for the color vision of the eyes.</a:t>
            </a:r>
          </a:p>
          <a:p>
            <a:pPr marL="0" indent="0">
              <a:buNone/>
            </a:pPr>
            <a:r>
              <a:rPr lang="en-IN" dirty="0"/>
              <a:t>About 6 to 7 million cones</a:t>
            </a:r>
          </a:p>
          <a:p>
            <a:pPr marL="0" indent="0">
              <a:buNone/>
            </a:pPr>
            <a:r>
              <a:rPr lang="en-IN" dirty="0"/>
              <a:t>65%(sensitive to red light)33%(green) 2%(blue)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48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96DDD-7EF3-466A-B886-2244FFA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5" y="103829"/>
            <a:ext cx="11895306" cy="661798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Due to this sensitivity we have the concept of primary and secondary </a:t>
            </a:r>
            <a:r>
              <a:rPr lang="en-IN" dirty="0" err="1"/>
              <a:t>colors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9F33E-537B-4D15-AFC2-5AE717AC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082" y="653374"/>
            <a:ext cx="4428918" cy="58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FAAA1-F483-4964-B6E0-F7E6570BD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216" y="969592"/>
            <a:ext cx="9276349" cy="57716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154B9-A117-4F19-B0AA-8DAAE82F2B5C}"/>
              </a:ext>
            </a:extLst>
          </p:cNvPr>
          <p:cNvSpPr txBox="1"/>
          <p:nvPr/>
        </p:nvSpPr>
        <p:spPr>
          <a:xfrm>
            <a:off x="3472773" y="252919"/>
            <a:ext cx="352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410767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43879-8BC5-4330-B8A0-75FE01A03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5463"/>
            <a:ext cx="12003932" cy="660825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Color Models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F700F-992D-431C-BF97-5BE7C2E8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7" y="539768"/>
            <a:ext cx="9450445" cy="57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1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6659-C3E8-45EF-8578-1E74FDFD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24" y="64918"/>
            <a:ext cx="11963401" cy="662771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RGB Model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F0071-669A-4A83-ABF7-7D1C42E4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78" y="697839"/>
            <a:ext cx="7278162" cy="5462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8F7C5-679D-471D-A951-E20606BE80B4}"/>
              </a:ext>
            </a:extLst>
          </p:cNvPr>
          <p:cNvSpPr txBox="1"/>
          <p:nvPr/>
        </p:nvSpPr>
        <p:spPr>
          <a:xfrm>
            <a:off x="7752945" y="1478604"/>
            <a:ext cx="33171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0,0,0 represents black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1,1,1 represents white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Line from black to white represents the </a:t>
            </a:r>
            <a:r>
              <a:rPr lang="en-IN" sz="2000" b="1" dirty="0" err="1"/>
              <a:t>gray</a:t>
            </a:r>
            <a:r>
              <a:rPr lang="en-IN" sz="2000" b="1" dirty="0"/>
              <a:t> scale axis </a:t>
            </a:r>
          </a:p>
        </p:txBody>
      </p:sp>
    </p:spTree>
    <p:extLst>
      <p:ext uri="{BB962C8B-B14F-4D97-AF65-F5344CB8AC3E}">
        <p14:creationId xmlns:p14="http://schemas.microsoft.com/office/powerpoint/2010/main" val="20845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E526B-DBE9-453A-8324-A05DF458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52" y="113556"/>
            <a:ext cx="11895307" cy="6472069"/>
          </a:xfrm>
        </p:spPr>
        <p:txBody>
          <a:bodyPr/>
          <a:lstStyle/>
          <a:p>
            <a:r>
              <a:rPr lang="en-IN" dirty="0"/>
              <a:t>Given any point in the RGB </a:t>
            </a:r>
            <a:r>
              <a:rPr lang="en-IN" dirty="0" err="1"/>
              <a:t>color</a:t>
            </a:r>
            <a:r>
              <a:rPr lang="en-IN" dirty="0"/>
              <a:t> plane RGB </a:t>
            </a:r>
            <a:r>
              <a:rPr lang="en-IN" dirty="0" err="1"/>
              <a:t>color</a:t>
            </a:r>
            <a:r>
              <a:rPr lang="en-IN" dirty="0"/>
              <a:t> cube represents </a:t>
            </a:r>
          </a:p>
          <a:p>
            <a:pPr marL="0" indent="0">
              <a:buNone/>
            </a:pPr>
            <a:r>
              <a:rPr lang="en-IN" dirty="0"/>
              <a:t>	2</a:t>
            </a:r>
            <a:r>
              <a:rPr lang="en-IN" baseline="30000" dirty="0"/>
              <a:t>24 </a:t>
            </a:r>
            <a:r>
              <a:rPr lang="en-IN" dirty="0"/>
              <a:t>different </a:t>
            </a:r>
            <a:r>
              <a:rPr lang="en-IN" dirty="0" err="1"/>
              <a:t>colors</a:t>
            </a:r>
            <a:r>
              <a:rPr lang="en-IN" dirty="0"/>
              <a:t> </a:t>
            </a:r>
          </a:p>
          <a:p>
            <a:r>
              <a:rPr lang="en-IN" dirty="0"/>
              <a:t>All </a:t>
            </a:r>
            <a:r>
              <a:rPr lang="en-IN" dirty="0" err="1"/>
              <a:t>color</a:t>
            </a:r>
            <a:r>
              <a:rPr lang="en-IN" dirty="0"/>
              <a:t> monitors do not have the </a:t>
            </a:r>
          </a:p>
          <a:p>
            <a:pPr marL="0" indent="0">
              <a:buNone/>
            </a:pPr>
            <a:r>
              <a:rPr lang="en-IN" dirty="0"/>
              <a:t>	Capacity to display these many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Colors</a:t>
            </a:r>
            <a:endParaRPr lang="en-IN" dirty="0"/>
          </a:p>
          <a:p>
            <a:r>
              <a:rPr lang="en-IN" dirty="0"/>
              <a:t>Given a variety of systems today</a:t>
            </a:r>
          </a:p>
          <a:p>
            <a:pPr marL="0" indent="0">
              <a:buNone/>
            </a:pPr>
            <a:r>
              <a:rPr lang="en-IN" dirty="0"/>
              <a:t>	We have a subset of </a:t>
            </a:r>
            <a:r>
              <a:rPr lang="en-IN" dirty="0" err="1"/>
              <a:t>colors</a:t>
            </a:r>
            <a:r>
              <a:rPr lang="en-IN" dirty="0"/>
              <a:t> which</a:t>
            </a:r>
          </a:p>
          <a:p>
            <a:pPr marL="0" indent="0">
              <a:buNone/>
            </a:pPr>
            <a:r>
              <a:rPr lang="en-IN" dirty="0"/>
              <a:t>	Can be displayed safely</a:t>
            </a:r>
          </a:p>
          <a:p>
            <a:r>
              <a:rPr lang="en-IN" dirty="0"/>
              <a:t>Safe RGB </a:t>
            </a:r>
            <a:r>
              <a:rPr lang="en-IN" dirty="0" err="1"/>
              <a:t>color</a:t>
            </a:r>
            <a:r>
              <a:rPr lang="en-IN" dirty="0"/>
              <a:t> : 216 </a:t>
            </a:r>
            <a:r>
              <a:rPr lang="en-IN" dirty="0" err="1"/>
              <a:t>colors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778D5-20AA-47B8-98E9-982DBD5C7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4" t="43709" r="35395" b="7050"/>
          <a:stretch/>
        </p:blipFill>
        <p:spPr>
          <a:xfrm>
            <a:off x="6254885" y="800943"/>
            <a:ext cx="4844374" cy="2830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5541E-A53C-4915-984D-899334B98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157" y="3690973"/>
            <a:ext cx="6306502" cy="28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2B9B-20C4-4CAC-9F5A-F137D76B4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285"/>
            <a:ext cx="11955294" cy="642343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Displaying color in RGB model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3F637-3174-4E91-885D-DF9C03E8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85" y="753891"/>
            <a:ext cx="9523328" cy="598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16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4374</TotalTime>
  <Words>698</Words>
  <Application>Microsoft Office PowerPoint</Application>
  <PresentationFormat>Widescreen</PresentationFormat>
  <Paragraphs>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Unit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3</dc:title>
  <dc:creator>Nisha Chandran S</dc:creator>
  <cp:lastModifiedBy>Nisha Chandran</cp:lastModifiedBy>
  <cp:revision>40</cp:revision>
  <dcterms:created xsi:type="dcterms:W3CDTF">2021-11-23T18:05:41Z</dcterms:created>
  <dcterms:modified xsi:type="dcterms:W3CDTF">2023-11-01T14:05:55Z</dcterms:modified>
</cp:coreProperties>
</file>